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i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hkA8P65QQKjvw1aSXw3ZnIwtf0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i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mazon.com/gp/product/0321146530/ref=as_li_ss_tl?ie=UTF8&amp;linkCode=sl1&amp;tag=&amp;linkId=6d76ed79b7f498d7930b370ad4c059a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tlassian.com/continuous-delivery/software-testing/types-of-software-test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ibm.com/articles/au-googletestingframework/" TargetMode="External"/><Relationship Id="rId4" Type="http://schemas.openxmlformats.org/officeDocument/2006/relationships/hyperlink" Target="http://google.github.io/googletest/gmock_for_dummies.html" TargetMode="External"/><Relationship Id="rId5" Type="http://schemas.openxmlformats.org/officeDocument/2006/relationships/hyperlink" Target="https://site.mockito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>
            <p:ph type="ctrTitle"/>
          </p:nvPr>
        </p:nvSpPr>
        <p:spPr>
          <a:xfrm>
            <a:off x="311700" y="423100"/>
            <a:ext cx="85206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400"/>
              <a:t>CSci 3081W: Program Design and Development</a:t>
            </a:r>
            <a:endParaRPr/>
          </a:p>
        </p:txBody>
      </p:sp>
      <p:sp>
        <p:nvSpPr>
          <p:cNvPr id="48" name="Google Shape;48;p1"/>
          <p:cNvSpPr txBox="1"/>
          <p:nvPr>
            <p:ph idx="1" type="subTitle"/>
          </p:nvPr>
        </p:nvSpPr>
        <p:spPr>
          <a:xfrm>
            <a:off x="311700" y="1767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Lecture 7 – Testing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Driven Development (TDD)</a:t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275" y="276225"/>
            <a:ext cx="4657725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Driven Development (TDD)</a:t>
            </a:r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275" y="276225"/>
            <a:ext cx="4657725" cy="48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71" y="1460406"/>
            <a:ext cx="4685460" cy="249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Driven Development (TDD)</a:t>
            </a:r>
            <a:endParaRPr/>
          </a:p>
        </p:txBody>
      </p:sp>
      <p:sp>
        <p:nvSpPr>
          <p:cNvPr id="127" name="Google Shape;127;p12"/>
          <p:cNvSpPr txBox="1"/>
          <p:nvPr/>
        </p:nvSpPr>
        <p:spPr>
          <a:xfrm>
            <a:off x="813724" y="1694587"/>
            <a:ext cx="821373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able to write a unit test prior to writing the corresponding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able to write code sufficient to make a failing test pass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Driven Development (TDD)</a:t>
            </a:r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311700" y="1428000"/>
            <a:ext cx="85206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b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practices “test driven bug fixing”: when a defect is found, writes a test exposing the defect before correction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able to decompose a compound program feature into a sequence of several unit tests to be written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knows and can name a number of tactics to guide the writing of tests (for instance “when testing a recursive algorithm, first write a test for the recursion terminating case”)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able to factor out reusable elements from existing unit tests, yielding situation-specific testing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Driven Development (TDD)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392382" y="1501818"/>
            <a:ext cx="8267523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Advanced</a:t>
            </a:r>
            <a:b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able to formulate a “roadmap” of planned unit tests for a macroscopic features (and to revise it as necessary)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able to “test drive” a variety of design paradigms: object-oriented, functional, event-drive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able to “test drive” a variety of technical domains: computation, user interfaces, persistent data access…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Driven Development (TDD)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392382" y="1501818"/>
            <a:ext cx="8267523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More info / further reading:</a:t>
            </a:r>
            <a:b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2800" u="none" cap="none" strike="noStrike">
                <a:solidFill>
                  <a:srgbClr val="0F1111"/>
                </a:solidFill>
                <a:latin typeface="Courier New"/>
                <a:ea typeface="Courier New"/>
                <a:cs typeface="Courier New"/>
                <a:sym typeface="Courier New"/>
              </a:rPr>
              <a:t>Test Driven Development: By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By Kent Beck</a:t>
            </a:r>
            <a:b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sng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https://www.amazon.com/gp/product/0321146530/ref=as_li_ss_tl?ie=UTF8&amp;linkCode=sl1&amp;tag=&amp;linkId=6d76ed79b7f498d7930b370ad4c059ac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Statistical and Boundary Analysis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311699" y="1152475"/>
            <a:ext cx="652837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Test with good data and the test should pass</a:t>
            </a:r>
            <a:endParaRPr sz="2400"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12892" l="0" r="7792" t="0"/>
          <a:stretch/>
        </p:blipFill>
        <p:spPr>
          <a:xfrm>
            <a:off x="0" y="1762261"/>
            <a:ext cx="5351930" cy="338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Sampling Methods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58752"/>
          <a:stretch/>
        </p:blipFill>
        <p:spPr>
          <a:xfrm>
            <a:off x="1198189" y="3523129"/>
            <a:ext cx="6747622" cy="163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61132" l="0" r="0" t="0"/>
          <a:stretch/>
        </p:blipFill>
        <p:spPr>
          <a:xfrm>
            <a:off x="200025" y="1524000"/>
            <a:ext cx="8743950" cy="199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Boundary Analysis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Test edge cases and bad data</a:t>
            </a:r>
            <a:endParaRPr sz="2000"/>
          </a:p>
        </p:txBody>
      </p:sp>
      <p:sp>
        <p:nvSpPr>
          <p:cNvPr id="166" name="Google Shape;166;p18"/>
          <p:cNvSpPr txBox="1"/>
          <p:nvPr/>
        </p:nvSpPr>
        <p:spPr>
          <a:xfrm>
            <a:off x="421341" y="1906568"/>
            <a:ext cx="59167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Test Cases: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 just above the maximum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 equal to the maximum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 just below the maximum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572000" y="3153433"/>
            <a:ext cx="45720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Bad Data Cases: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Incorrect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Invalid pointer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Wrong type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Too little / too much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Structured Basis Testing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87" y="1163451"/>
            <a:ext cx="70580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54" name="Google Shape;54;p2"/>
          <p:cNvSpPr txBox="1"/>
          <p:nvPr>
            <p:ph idx="1" type="body"/>
          </p:nvPr>
        </p:nvSpPr>
        <p:spPr>
          <a:xfrm>
            <a:off x="311700" y="1152475"/>
            <a:ext cx="845578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testing can be used to show the presence of bugs,</a:t>
            </a:r>
            <a:r>
              <a:rPr lang="en-US"/>
              <a:t> 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never their absence.</a:t>
            </a:r>
            <a:endParaRPr b="0"/>
          </a:p>
          <a:p>
            <a:pPr indent="0" lvl="0" marL="1397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Dijkstra, 1969</a:t>
            </a:r>
            <a:endParaRPr b="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pic>
        <p:nvPicPr>
          <p:cNvPr descr="xkcd: New Bug : r/softwaretesting"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41" y="2234627"/>
            <a:ext cx="7135906" cy="290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Structured Basis Testing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598950" y="1233375"/>
            <a:ext cx="76308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find a minimal number of test cases to cover all possible values of each part of each condition in a piece of code: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with 1 for the straight path through the routine.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1 for each of the following keywords (or their equivalents):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i"/>
                <a:ea typeface="Oi"/>
                <a:cs typeface="Oi"/>
                <a:sym typeface="Oi"/>
              </a:rPr>
              <a:t>if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i"/>
                <a:ea typeface="Oi"/>
                <a:cs typeface="Oi"/>
                <a:sym typeface="Oi"/>
              </a:rPr>
              <a:t>while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i"/>
                <a:ea typeface="Oi"/>
                <a:cs typeface="Oi"/>
                <a:sym typeface="Oi"/>
              </a:rPr>
              <a:t>repeat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i"/>
                <a:ea typeface="Oi"/>
                <a:cs typeface="Oi"/>
                <a:sym typeface="Oi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i"/>
                <a:ea typeface="Oi"/>
                <a:cs typeface="Oi"/>
                <a:sym typeface="Oi"/>
              </a:rPr>
              <a:t>and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i"/>
                <a:ea typeface="Oi"/>
                <a:cs typeface="Oi"/>
                <a:sym typeface="Oi"/>
              </a:rPr>
              <a:t>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1 for each case in a case statement. If the case statement doesn’t have a default case, add 1 more.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Complete, McConnell, Ch. 22.3 (pp.505-509)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Structured Basis Testing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450" y="1123400"/>
            <a:ext cx="5499100" cy="4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Mutant Analysis Testing (homework 3)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1699" y="1152475"/>
            <a:ext cx="764895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Process of creating many programs with small bugs</a:t>
            </a:r>
            <a:endParaRPr sz="2000"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342" y="1649158"/>
            <a:ext cx="6843140" cy="328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Mutant Analysis Testing (homework 3)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311699" y="1152475"/>
            <a:ext cx="764895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Process of creating many programs with small bugs</a:t>
            </a:r>
            <a:endParaRPr sz="2000"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342" y="1649158"/>
            <a:ext cx="6843140" cy="328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1117518" y="4568875"/>
            <a:ext cx="53319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all the tests pass, that is a bad thing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3641" y="3291511"/>
            <a:ext cx="400106" cy="41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Other types of testing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311699" y="1152475"/>
            <a:ext cx="815994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Functional testing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End-to-end testing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Acceptance testing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Smoke testing</a:t>
            </a:r>
            <a:endParaRPr sz="20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Atlassian’s CI/CD guide for software testing: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https://www.atlassian.com/continuous-delivery/software-testing/types-of-software-testing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Google C++ Testing Framework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311699" y="1152475"/>
            <a:ext cx="835717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Skim this: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https://developer.ibm.com/articles/au-googletestingframework/</a:t>
            </a:r>
            <a:r>
              <a:rPr lang="en-US" sz="2400"/>
              <a:t> 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Additional reading on Mock Testing: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http://google.github.io/googletest/gmock_for_dummies.html</a:t>
            </a:r>
            <a:endParaRPr sz="2400"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https://site.mockito.org/</a:t>
            </a:r>
            <a:r>
              <a:rPr lang="en-US" sz="2400"/>
              <a:t>  (open source - MIT license)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61" name="Google Shape;61;p3"/>
          <p:cNvSpPr txBox="1"/>
          <p:nvPr>
            <p:ph idx="1" type="body"/>
          </p:nvPr>
        </p:nvSpPr>
        <p:spPr>
          <a:xfrm>
            <a:off x="311700" y="1152475"/>
            <a:ext cx="845578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sp>
        <p:nvSpPr>
          <p:cNvPr id="62" name="Google Shape;62;p3"/>
          <p:cNvSpPr txBox="1"/>
          <p:nvPr/>
        </p:nvSpPr>
        <p:spPr>
          <a:xfrm>
            <a:off x="311699" y="1159045"/>
            <a:ext cx="852059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the number of detected defects in a piece of software increases, the probability of the existence of more undetected defects also increases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Assign your best programmers to 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Exhaustive testing is impossible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cannot test a program completely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 if you do find the last bug, you’ll never know 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takes more time than you have to test less than you’d like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will run out of time before you run out of test cases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Types of Testing</a:t>
            </a:r>
            <a:endParaRPr/>
          </a:p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311700" y="1152475"/>
            <a:ext cx="826752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Different standards on types of testing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According to the optional textbook, there are five types of tests: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Unit Testing – testing a single class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Component Testing – testing a subsystem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Integration Testing – testing multiple classes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Regression Testing – testing that future changes don’t break the system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System Testing – testing the entire system including hardware performance, security, etc.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Unit Test</a:t>
            </a:r>
            <a:endParaRPr/>
          </a:p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419276" y="1344704"/>
            <a:ext cx="5407784" cy="1852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TEST_F(ImageTest, SavesImage) {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Image image(“input.png”);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image.SaveAs(“output.png”);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ASSERT_TRUE(fileExists(“output.png”));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 b="28694" l="5392" r="75686" t="41569"/>
          <a:stretch/>
        </p:blipFill>
        <p:spPr>
          <a:xfrm>
            <a:off x="5233813" y="2571750"/>
            <a:ext cx="3827866" cy="243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Integration Test</a:t>
            </a:r>
            <a:endParaRPr/>
          </a:p>
        </p:txBody>
      </p:sp>
      <p:sp>
        <p:nvSpPr>
          <p:cNvPr id="81" name="Google Shape;81;p6"/>
          <p:cNvSpPr txBox="1"/>
          <p:nvPr>
            <p:ph idx="1" type="body"/>
          </p:nvPr>
        </p:nvSpPr>
        <p:spPr>
          <a:xfrm>
            <a:off x="419276" y="1344704"/>
            <a:ext cx="5407784" cy="1852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TEST_F(ImageTest, ColorCorrect) {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Image image(“red.png”);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Color c = image.GetPixel(0,0);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EXPECT_FLOAT_EQ(c.Red(), 1.0)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2" name="Google Shape;82;p6"/>
          <p:cNvPicPr preferRelativeResize="0"/>
          <p:nvPr/>
        </p:nvPicPr>
        <p:blipFill rotWithShape="1">
          <a:blip r:embed="rId3">
            <a:alphaModFix/>
          </a:blip>
          <a:srcRect b="28694" l="5392" r="75686" t="41569"/>
          <a:stretch/>
        </p:blipFill>
        <p:spPr>
          <a:xfrm>
            <a:off x="5233813" y="2571750"/>
            <a:ext cx="3827866" cy="243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Testing</a:t>
            </a:r>
            <a:endParaRPr/>
          </a:p>
        </p:txBody>
      </p: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311699" y="1152475"/>
            <a:ext cx="635804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Testing can be done at multiple levels of knowledge</a:t>
            </a:r>
            <a:endParaRPr sz="2000"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12" y="2197150"/>
            <a:ext cx="71151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Testing</a:t>
            </a:r>
            <a:endParaRPr/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789" y="1181552"/>
            <a:ext cx="6592421" cy="396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Quality Tests</a:t>
            </a:r>
            <a:endParaRPr/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13726" l="40316" r="0" t="15511"/>
          <a:stretch/>
        </p:blipFill>
        <p:spPr>
          <a:xfrm>
            <a:off x="188260" y="1157568"/>
            <a:ext cx="2104219" cy="141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332" y="1173418"/>
            <a:ext cx="2099191" cy="13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260" y="3149823"/>
            <a:ext cx="2532864" cy="141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2331" y="3164545"/>
            <a:ext cx="2099191" cy="139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/>
          <p:nvPr/>
        </p:nvSpPr>
        <p:spPr>
          <a:xfrm>
            <a:off x="215730" y="2571750"/>
            <a:ext cx="36599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Driven Development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4752331" y="2571750"/>
            <a:ext cx="44294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&amp; Boundary Analysis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156958" y="4564005"/>
            <a:ext cx="35381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Structured Basis Testing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4752331" y="4582904"/>
            <a:ext cx="23583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Mutant Analysis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Shonal Gangopadhyay</dc:creator>
</cp:coreProperties>
</file>